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5"/>
  </p:notesMasterIdLst>
  <p:handoutMasterIdLst>
    <p:handoutMasterId r:id="rId16"/>
  </p:handoutMasterIdLst>
  <p:sldIdLst>
    <p:sldId id="257" r:id="rId3"/>
    <p:sldId id="258" r:id="rId4"/>
    <p:sldId id="259" r:id="rId5"/>
    <p:sldId id="260" r:id="rId6"/>
    <p:sldId id="261" r:id="rId7"/>
    <p:sldId id="286" r:id="rId8"/>
    <p:sldId id="287" r:id="rId9"/>
    <p:sldId id="262" r:id="rId10"/>
    <p:sldId id="288" r:id="rId11"/>
    <p:sldId id="263" r:id="rId12"/>
    <p:sldId id="289" r:id="rId13"/>
    <p:sldId id="264" r:id="rId1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7/10/2015</a:t>
            </a:fld>
            <a:endParaRPr lang="en-US"/>
          </a:p>
        </p:txBody>
      </p:sp>
      <p:sp>
        <p:nvSpPr>
          <p:cNvPr id="144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7/10/2015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4079791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10</a:t>
            </a:fld>
            <a:endParaRPr lang="en-US" sz="1200">
              <a:latin typeface="+mn-lt"/>
            </a:endParaRPr>
          </a:p>
        </p:txBody>
      </p:sp>
    </p:spTree>
    <p:extLst>
      <p:ext uri="{BB962C8B-B14F-4D97-AF65-F5344CB8AC3E}">
        <p14:creationId xmlns:p14="http://schemas.microsoft.com/office/powerpoint/2010/main" val="3347893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11</a:t>
            </a:fld>
            <a:endParaRPr lang="en-US" sz="1200">
              <a:latin typeface="+mn-lt"/>
            </a:endParaRPr>
          </a:p>
        </p:txBody>
      </p:sp>
    </p:spTree>
    <p:extLst>
      <p:ext uri="{BB962C8B-B14F-4D97-AF65-F5344CB8AC3E}">
        <p14:creationId xmlns:p14="http://schemas.microsoft.com/office/powerpoint/2010/main" val="1278926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12</a:t>
            </a:fld>
            <a:endParaRPr lang="en-US" sz="1200">
              <a:latin typeface="+mn-lt"/>
            </a:endParaRPr>
          </a:p>
        </p:txBody>
      </p:sp>
    </p:spTree>
    <p:extLst>
      <p:ext uri="{BB962C8B-B14F-4D97-AF65-F5344CB8AC3E}">
        <p14:creationId xmlns:p14="http://schemas.microsoft.com/office/powerpoint/2010/main" val="3677315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1737294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3639692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4</a:t>
            </a:fld>
            <a:endParaRPr lang="en-US" sz="1200">
              <a:latin typeface="+mn-lt"/>
            </a:endParaRPr>
          </a:p>
        </p:txBody>
      </p:sp>
    </p:spTree>
    <p:extLst>
      <p:ext uri="{BB962C8B-B14F-4D97-AF65-F5344CB8AC3E}">
        <p14:creationId xmlns:p14="http://schemas.microsoft.com/office/powerpoint/2010/main" val="2367331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5</a:t>
            </a:fld>
            <a:endParaRPr lang="en-US" sz="1200">
              <a:latin typeface="+mn-lt"/>
            </a:endParaRPr>
          </a:p>
        </p:txBody>
      </p:sp>
    </p:spTree>
    <p:extLst>
      <p:ext uri="{BB962C8B-B14F-4D97-AF65-F5344CB8AC3E}">
        <p14:creationId xmlns:p14="http://schemas.microsoft.com/office/powerpoint/2010/main" val="2784303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274351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7</a:t>
            </a:fld>
            <a:endParaRPr lang="en-US" sz="1200">
              <a:latin typeface="+mn-lt"/>
            </a:endParaRPr>
          </a:p>
        </p:txBody>
      </p:sp>
    </p:spTree>
    <p:extLst>
      <p:ext uri="{BB962C8B-B14F-4D97-AF65-F5344CB8AC3E}">
        <p14:creationId xmlns:p14="http://schemas.microsoft.com/office/powerpoint/2010/main" val="146903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8</a:t>
            </a:fld>
            <a:endParaRPr lang="en-US" sz="1200">
              <a:latin typeface="+mn-lt"/>
            </a:endParaRPr>
          </a:p>
        </p:txBody>
      </p:sp>
    </p:spTree>
    <p:extLst>
      <p:ext uri="{BB962C8B-B14F-4D97-AF65-F5344CB8AC3E}">
        <p14:creationId xmlns:p14="http://schemas.microsoft.com/office/powerpoint/2010/main" val="3286720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9</a:t>
            </a:fld>
            <a:endParaRPr lang="en-US" sz="1200">
              <a:latin typeface="+mn-lt"/>
            </a:endParaRPr>
          </a:p>
        </p:txBody>
      </p:sp>
    </p:spTree>
    <p:extLst>
      <p:ext uri="{BB962C8B-B14F-4D97-AF65-F5344CB8AC3E}">
        <p14:creationId xmlns:p14="http://schemas.microsoft.com/office/powerpoint/2010/main" val="914066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7/10/2015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7/10/2015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7/10/2015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7/10/2015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7/10/2015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7/10/2015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7/10/2015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7/10/2015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228600" y="3124200"/>
            <a:ext cx="7772400" cy="1143000"/>
          </a:xfrm>
        </p:spPr>
        <p:txBody>
          <a:bodyPr bIns="91440" anchor="b">
            <a:normAutofit fontScale="90000"/>
          </a:bodyPr>
          <a:lstStyle/>
          <a:p>
            <a:pPr eaLnBrk="1" hangingPunct="1">
              <a:defRPr/>
            </a:pPr>
            <a:r>
              <a:rPr lang="en-US" sz="4800" dirty="0" smtClean="0">
                <a:solidFill>
                  <a:schemeClr val="tx1"/>
                </a:solidFill>
              </a:rPr>
              <a:t>Decision Trees</a:t>
            </a:r>
            <a:r>
              <a:rPr lang="en-US" sz="4800" dirty="0">
                <a:solidFill>
                  <a:schemeClr val="tx1"/>
                </a:solidFill>
              </a:rPr>
              <a:t> </a:t>
            </a:r>
            <a:r>
              <a:rPr lang="en-US" sz="4800" dirty="0" smtClean="0">
                <a:solidFill>
                  <a:schemeClr val="tx1"/>
                </a:solidFill>
              </a:rPr>
              <a:t>Using JMP</a:t>
            </a:r>
            <a:br>
              <a:rPr lang="en-US" sz="4800" dirty="0" smtClean="0">
                <a:solidFill>
                  <a:schemeClr val="tx1"/>
                </a:solidFill>
              </a:rPr>
            </a:br>
            <a:r>
              <a:rPr lang="en-US" sz="4800" dirty="0" smtClean="0">
                <a:solidFill>
                  <a:schemeClr val="tx1"/>
                </a:solidFill>
              </a:rPr>
              <a:t>Part 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1524000"/>
            <a:ext cx="8839200" cy="1139780"/>
          </a:xfrm>
        </p:spPr>
        <p:txBody>
          <a:bodyPr>
            <a:normAutofit/>
          </a:bodyPr>
          <a:lstStyle/>
          <a:p>
            <a:pPr eaLnBrk="1" hangingPunct="1"/>
            <a:r>
              <a:rPr lang="en-US" sz="3000" dirty="0" smtClean="0"/>
              <a:t>Notice that the R^2 has increased from 0 to 0.334.</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5668" y="2209800"/>
            <a:ext cx="335159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721180"/>
            <a:ext cx="35052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
        <p:nvSpPr>
          <p:cNvPr id="2" name="TextBox 1"/>
          <p:cNvSpPr txBox="1"/>
          <p:nvPr/>
        </p:nvSpPr>
        <p:spPr>
          <a:xfrm>
            <a:off x="685801" y="3733800"/>
            <a:ext cx="4495800" cy="3385542"/>
          </a:xfrm>
          <a:prstGeom prst="rect">
            <a:avLst/>
          </a:prstGeom>
          <a:noFill/>
        </p:spPr>
        <p:txBody>
          <a:bodyPr wrap="square" rtlCol="0">
            <a:spAutoFit/>
          </a:bodyPr>
          <a:lstStyle/>
          <a:p>
            <a:pPr eaLnBrk="1" hangingPunct="1"/>
            <a:r>
              <a:rPr lang="en-US" sz="3000" dirty="0"/>
              <a:t>In addition, we see that if GPA is less than 1.0159, then all 11 students actually did not return. The G^2 for this node is 0 since it is a pure node.</a:t>
            </a:r>
          </a:p>
          <a:p>
            <a:pPr eaLnBrk="1" hangingPunct="1"/>
            <a:endParaRPr lang="en-US" sz="1600" dirty="0"/>
          </a:p>
          <a:p>
            <a:endParaRPr lang="en-US" dirty="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1524000"/>
            <a:ext cx="8915400" cy="5105400"/>
          </a:xfrm>
        </p:spPr>
        <p:txBody>
          <a:bodyPr>
            <a:normAutofit/>
          </a:bodyPr>
          <a:lstStyle/>
          <a:p>
            <a:pPr eaLnBrk="1" hangingPunct="1"/>
            <a:r>
              <a:rPr lang="en-US" sz="3000" dirty="0" smtClean="0"/>
              <a:t>If we click on the grey arrow next to Candidates in this box, we see, as expected that all </a:t>
            </a:r>
            <a:r>
              <a:rPr lang="en-US" sz="3000" dirty="0" err="1" smtClean="0"/>
              <a:t>LogWorth</a:t>
            </a:r>
            <a:r>
              <a:rPr lang="en-US" sz="3000" dirty="0" smtClean="0"/>
              <a:t> values are 0. This means that we will never split on this node.</a:t>
            </a:r>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a:p>
          <a:p>
            <a:pPr eaLnBrk="1" hangingPunct="1"/>
            <a:endParaRPr lang="en-US" sz="2400" dirty="0" smtClean="0"/>
          </a:p>
          <a:p>
            <a:pPr eaLnBrk="1" hangingPunct="1"/>
            <a:endParaRPr lang="en-US" sz="2400" dirty="0" smtClean="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476625"/>
            <a:ext cx="3581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
        <p:nvSpPr>
          <p:cNvPr id="3" name="TextBox 2"/>
          <p:cNvSpPr txBox="1"/>
          <p:nvPr/>
        </p:nvSpPr>
        <p:spPr>
          <a:xfrm>
            <a:off x="152400" y="3505200"/>
            <a:ext cx="5181600" cy="3600986"/>
          </a:xfrm>
          <a:prstGeom prst="rect">
            <a:avLst/>
          </a:prstGeom>
          <a:noFill/>
        </p:spPr>
        <p:txBody>
          <a:bodyPr wrap="square" rtlCol="0">
            <a:spAutoFit/>
          </a:bodyPr>
          <a:lstStyle/>
          <a:p>
            <a:r>
              <a:rPr lang="en-US" sz="3000" dirty="0"/>
              <a:t>We have now identified a group of students who are more likely to not return. Students with a GPA &lt; 1.0159 might benefit from tutoring or advising thus improving retention.</a:t>
            </a:r>
          </a:p>
          <a:p>
            <a:endParaRPr lang="en-US" dirty="0"/>
          </a:p>
        </p:txBody>
      </p:sp>
    </p:spTree>
    <p:extLst>
      <p:ext uri="{BB962C8B-B14F-4D97-AF65-F5344CB8AC3E}">
        <p14:creationId xmlns:p14="http://schemas.microsoft.com/office/powerpoint/2010/main" val="3752075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53540"/>
            <a:ext cx="8839200" cy="4495800"/>
          </a:xfrm>
        </p:spPr>
        <p:txBody>
          <a:bodyPr>
            <a:normAutofit/>
          </a:bodyPr>
          <a:lstStyle/>
          <a:p>
            <a:pPr eaLnBrk="1" hangingPunct="1"/>
            <a:r>
              <a:rPr lang="en-US" sz="3000" dirty="0" smtClean="0"/>
              <a:t>Turning our attention to the other node, we see that if the GPA is greater than or equal to 1.0159, then 77 out of 89 students (0.8652) actually returned and 12 actually did not return (.1348).</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611880"/>
            <a:ext cx="3886200" cy="256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5334000"/>
          </a:xfrm>
        </p:spPr>
        <p:txBody>
          <a:bodyPr>
            <a:normAutofit fontScale="70000" lnSpcReduction="20000"/>
          </a:bodyPr>
          <a:lstStyle/>
          <a:p>
            <a:pPr eaLnBrk="1" hangingPunct="1"/>
            <a:r>
              <a:rPr lang="en-US" sz="4000" dirty="0" smtClean="0"/>
              <a:t>Freshmen retention is a major issue on college campuses today.</a:t>
            </a:r>
          </a:p>
          <a:p>
            <a:pPr eaLnBrk="1" hangingPunct="1"/>
            <a:r>
              <a:rPr lang="en-US" sz="4000" dirty="0" smtClean="0"/>
              <a:t>The objective is to identify students who are more likely to not return and possibly intervene with appropriate support to improve retention.</a:t>
            </a:r>
          </a:p>
          <a:p>
            <a:pPr eaLnBrk="1" hangingPunct="1"/>
            <a:r>
              <a:rPr lang="en-US" sz="4000" dirty="0" smtClean="0"/>
              <a:t>Variables:</a:t>
            </a:r>
          </a:p>
          <a:p>
            <a:pPr lvl="1" eaLnBrk="1" hangingPunct="1"/>
            <a:r>
              <a:rPr lang="en-US" sz="2900" dirty="0"/>
              <a:t>GPA – (continuous) – college GPA</a:t>
            </a:r>
          </a:p>
          <a:p>
            <a:pPr lvl="1" eaLnBrk="1" hangingPunct="1"/>
            <a:r>
              <a:rPr lang="en-US" sz="2900" dirty="0"/>
              <a:t>Miles from Home – </a:t>
            </a:r>
            <a:r>
              <a:rPr lang="en-US" sz="2900" dirty="0" smtClean="0"/>
              <a:t>(continuous) </a:t>
            </a:r>
            <a:r>
              <a:rPr lang="en-US" sz="2900" dirty="0"/>
              <a:t>– miles from home to campus</a:t>
            </a:r>
          </a:p>
          <a:p>
            <a:pPr lvl="1" eaLnBrk="1" hangingPunct="1"/>
            <a:r>
              <a:rPr lang="en-US" sz="2900" dirty="0"/>
              <a:t>College – (nominal) </a:t>
            </a:r>
            <a:r>
              <a:rPr lang="en-US" sz="2900" dirty="0" smtClean="0"/>
              <a:t>– sciences, business, engineering, social sciences, liberal arts</a:t>
            </a:r>
            <a:endParaRPr lang="en-US" sz="2900" dirty="0"/>
          </a:p>
          <a:p>
            <a:pPr lvl="1" eaLnBrk="1" hangingPunct="1"/>
            <a:r>
              <a:rPr lang="en-US" sz="2900" dirty="0"/>
              <a:t>Accommodations – (nominal) – </a:t>
            </a:r>
            <a:r>
              <a:rPr lang="en-US" sz="2900" dirty="0" smtClean="0"/>
              <a:t>dorm, off-campus, other</a:t>
            </a:r>
          </a:p>
          <a:p>
            <a:pPr lvl="1" eaLnBrk="1" hangingPunct="1"/>
            <a:r>
              <a:rPr lang="en-US" sz="2900" dirty="0"/>
              <a:t>Part-time work hours – (continuous) – </a:t>
            </a:r>
            <a:r>
              <a:rPr lang="en-US" sz="2900" dirty="0" smtClean="0"/>
              <a:t>average number of hours worked per week</a:t>
            </a:r>
            <a:endParaRPr lang="en-US" sz="2900" dirty="0"/>
          </a:p>
          <a:p>
            <a:pPr lvl="1" eaLnBrk="1" hangingPunct="1"/>
            <a:r>
              <a:rPr lang="en-US" sz="2900" dirty="0"/>
              <a:t>Attends Office Hours – (</a:t>
            </a:r>
            <a:r>
              <a:rPr lang="en-US" sz="2900" dirty="0" smtClean="0"/>
              <a:t>nominal) – never</a:t>
            </a:r>
            <a:r>
              <a:rPr lang="en-US" sz="2900" dirty="0"/>
              <a:t>, sometimes, </a:t>
            </a:r>
            <a:r>
              <a:rPr lang="en-US" sz="2900" dirty="0" smtClean="0"/>
              <a:t>regularly</a:t>
            </a:r>
          </a:p>
          <a:p>
            <a:pPr lvl="1" eaLnBrk="1" hangingPunct="1"/>
            <a:r>
              <a:rPr lang="en-US" sz="2900" dirty="0"/>
              <a:t>High School GPA – (continuous) – GPA in High School</a:t>
            </a:r>
          </a:p>
          <a:p>
            <a:pPr lvl="1" eaLnBrk="1" hangingPunct="1"/>
            <a:r>
              <a:rPr lang="en-US" sz="2900" dirty="0" smtClean="0"/>
              <a:t>Return – (nominal) – 1 if a student returns and </a:t>
            </a:r>
            <a:r>
              <a:rPr lang="en-US" sz="2900" dirty="0" smtClean="0"/>
              <a:t>0 </a:t>
            </a:r>
            <a:r>
              <a:rPr lang="en-US" sz="2900" dirty="0" smtClean="0"/>
              <a:t>otherwise</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3996379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905000"/>
            <a:ext cx="8839200" cy="4495800"/>
          </a:xfrm>
        </p:spPr>
        <p:txBody>
          <a:bodyPr>
            <a:normAutofit/>
          </a:bodyPr>
          <a:lstStyle/>
          <a:p>
            <a:pPr eaLnBrk="1" hangingPunct="1"/>
            <a:r>
              <a:rPr lang="en-US" sz="3000" dirty="0" smtClean="0"/>
              <a:t>Retrieve the file called </a:t>
            </a:r>
            <a:r>
              <a:rPr lang="en-US" sz="3000" dirty="0" err="1" smtClean="0"/>
              <a:t>Freshmen.jmp</a:t>
            </a:r>
            <a:r>
              <a:rPr lang="en-US" sz="3000" dirty="0" smtClean="0"/>
              <a:t>.</a:t>
            </a:r>
          </a:p>
          <a:p>
            <a:pPr eaLnBrk="1" hangingPunct="1"/>
            <a:r>
              <a:rPr lang="en-US" sz="3000" dirty="0" smtClean="0"/>
              <a:t>We will not use a Training, Validation, Test set since the data set is so small.</a:t>
            </a:r>
          </a:p>
          <a:p>
            <a:pPr eaLnBrk="1" hangingPunct="1"/>
            <a:r>
              <a:rPr lang="en-US" sz="3000" dirty="0" smtClean="0"/>
              <a:t>Select Analyze, Modeling, Partition, Method is Decision Tree.</a:t>
            </a:r>
          </a:p>
          <a:p>
            <a:pPr eaLnBrk="1" hangingPunct="1"/>
            <a:r>
              <a:rPr lang="en-US" sz="3000" dirty="0" smtClean="0"/>
              <a:t>Make </a:t>
            </a:r>
            <a:r>
              <a:rPr lang="en-US" sz="3000" dirty="0"/>
              <a:t>Return the Y, Response variable and all other variables become the X, Factor variables</a:t>
            </a:r>
            <a:r>
              <a:rPr lang="en-US" sz="3000" dirty="0" smtClean="0"/>
              <a:t>.</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981200"/>
            <a:ext cx="8839200" cy="4876800"/>
          </a:xfrm>
        </p:spPr>
        <p:txBody>
          <a:bodyPr>
            <a:normAutofit fontScale="70000" lnSpcReduction="20000"/>
          </a:bodyPr>
          <a:lstStyle/>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a:p>
          <a:p>
            <a:pPr eaLnBrk="1" hangingPunct="1"/>
            <a:endParaRPr lang="en-US" sz="2400" dirty="0" smtClean="0"/>
          </a:p>
          <a:p>
            <a:pPr eaLnBrk="1" hangingPunct="1"/>
            <a:endParaRPr lang="en-US" sz="2400" dirty="0" smtClean="0"/>
          </a:p>
          <a:p>
            <a:pPr eaLnBrk="1" hangingPunct="1"/>
            <a:endParaRPr lang="en-US" sz="3000" dirty="0" smtClean="0"/>
          </a:p>
          <a:p>
            <a:pPr eaLnBrk="1" hangingPunct="1"/>
            <a:endParaRPr lang="en-US" sz="3000" dirty="0"/>
          </a:p>
          <a:p>
            <a:pPr eaLnBrk="1" hangingPunct="1"/>
            <a:endParaRPr lang="en-US" sz="3000" dirty="0" smtClean="0"/>
          </a:p>
          <a:p>
            <a:pPr eaLnBrk="1" hangingPunct="1"/>
            <a:endParaRPr lang="en-US" sz="3000" dirty="0"/>
          </a:p>
          <a:p>
            <a:pPr eaLnBrk="1" hangingPunct="1"/>
            <a:r>
              <a:rPr lang="en-US" sz="3600" dirty="0" smtClean="0"/>
              <a:t>The </a:t>
            </a:r>
            <a:r>
              <a:rPr lang="en-US" sz="3600" dirty="0"/>
              <a:t>graph shows that there are 100 total students in our data base with 77 points above the line (77 students returning) and 23 points below the line (23 students not returning</a:t>
            </a:r>
            <a:r>
              <a:rPr lang="en-US" sz="3600" dirty="0" smtClean="0"/>
              <a:t>).</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546735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914400"/>
            <a:ext cx="8839200" cy="4495800"/>
          </a:xfrm>
        </p:spPr>
        <p:txBody>
          <a:bodyPr/>
          <a:lstStyle/>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a:p>
            <a:pPr eaLnBrk="1" hangingPunct="1"/>
            <a:endParaRPr lang="en-US" sz="2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524000"/>
            <a:ext cx="6900862" cy="5253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828800"/>
            <a:ext cx="8839200" cy="5029200"/>
          </a:xfrm>
        </p:spPr>
        <p:txBody>
          <a:bodyPr>
            <a:noAutofit/>
          </a:bodyPr>
          <a:lstStyle/>
          <a:p>
            <a:pPr eaLnBrk="1" hangingPunct="1"/>
            <a:r>
              <a:rPr lang="en-US" sz="2800" dirty="0" smtClean="0"/>
              <a:t>The </a:t>
            </a:r>
            <a:r>
              <a:rPr lang="en-US" sz="2800" dirty="0"/>
              <a:t>box below the graph displays the current R^2 of 0 at this point since we haven’t started building the model yet and it also shows the number of observations in the data set (N=100). </a:t>
            </a:r>
          </a:p>
          <a:p>
            <a:pPr eaLnBrk="1" hangingPunct="1"/>
            <a:r>
              <a:rPr lang="en-US" sz="2800" dirty="0" smtClean="0"/>
              <a:t>Below </a:t>
            </a:r>
            <a:r>
              <a:rPr lang="en-US" sz="2800" dirty="0"/>
              <a:t>this box is the root node of the tree. The red and blue bars are representative of the number of students returning (blue) and not returning (red).</a:t>
            </a:r>
          </a:p>
          <a:p>
            <a:pPr eaLnBrk="1" hangingPunct="1"/>
            <a:r>
              <a:rPr lang="en-US" sz="2800" dirty="0" smtClean="0"/>
              <a:t>The </a:t>
            </a:r>
            <a:r>
              <a:rPr lang="en-US" sz="2800" dirty="0"/>
              <a:t>G^2 is a measure similar to Gini and is a measure of purity. We want low G^2 values. In fact, a G^2 of 0 means that we have a pure rectangle</a:t>
            </a:r>
            <a:r>
              <a:rPr lang="en-US" sz="2800" dirty="0" smtClean="0"/>
              <a:t>.</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263577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38100" y="1828800"/>
            <a:ext cx="8839200" cy="5029200"/>
          </a:xfrm>
        </p:spPr>
        <p:txBody>
          <a:bodyPr>
            <a:normAutofit lnSpcReduction="10000"/>
          </a:bodyPr>
          <a:lstStyle/>
          <a:p>
            <a:pPr eaLnBrk="1" hangingPunct="1"/>
            <a:r>
              <a:rPr lang="en-US" sz="3000" dirty="0" smtClean="0"/>
              <a:t>There is other information that is useful to display.</a:t>
            </a:r>
          </a:p>
          <a:p>
            <a:pPr eaLnBrk="1" hangingPunct="1"/>
            <a:r>
              <a:rPr lang="en-US" sz="3000" dirty="0" smtClean="0"/>
              <a:t>Click on the red triangle to the left of Partition for Return and choose the following options:</a:t>
            </a:r>
          </a:p>
          <a:p>
            <a:pPr lvl="1" eaLnBrk="1" hangingPunct="1"/>
            <a:r>
              <a:rPr lang="en-US" sz="2000" dirty="0"/>
              <a:t>Display Options – Show Split Count – shows that there are 23 level 0 records </a:t>
            </a:r>
            <a:r>
              <a:rPr lang="en-US" sz="2000" dirty="0" smtClean="0"/>
              <a:t>(actually not </a:t>
            </a:r>
            <a:r>
              <a:rPr lang="en-US" sz="2000" dirty="0"/>
              <a:t>returning) and 77 level 1 records </a:t>
            </a:r>
            <a:r>
              <a:rPr lang="en-US" sz="2000" dirty="0" smtClean="0"/>
              <a:t>(actually returning</a:t>
            </a:r>
            <a:r>
              <a:rPr lang="en-US" sz="2000" dirty="0"/>
              <a:t>).</a:t>
            </a:r>
          </a:p>
          <a:p>
            <a:pPr lvl="1" eaLnBrk="1" hangingPunct="1"/>
            <a:r>
              <a:rPr lang="en-US" sz="2000" dirty="0" smtClean="0"/>
              <a:t>Display Options – Show Split </a:t>
            </a:r>
            <a:r>
              <a:rPr lang="en-US" sz="2000" dirty="0" err="1" smtClean="0"/>
              <a:t>Prob</a:t>
            </a:r>
            <a:r>
              <a:rPr lang="en-US" sz="2000" dirty="0" smtClean="0"/>
              <a:t> – the rate level shows the percentage of each level in the node. For example, there are 23 out of 100 level 0 records (Rate = 0.23) and 77 out of 100 level 1 records (Rate = 0.77). (We will not show how to compute the </a:t>
            </a:r>
            <a:r>
              <a:rPr lang="en-US" sz="2000" dirty="0" err="1" smtClean="0"/>
              <a:t>Prob</a:t>
            </a:r>
            <a:r>
              <a:rPr lang="en-US" sz="2000" dirty="0" smtClean="0"/>
              <a:t> information.)</a:t>
            </a:r>
          </a:p>
          <a:p>
            <a:pPr lvl="1" eaLnBrk="1" hangingPunct="1"/>
            <a:r>
              <a:rPr lang="en-US" sz="2000" dirty="0" smtClean="0"/>
              <a:t>Show Fit Details – will provide misclassification rates and confusion matrices as the model is built.</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18219781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1524000"/>
            <a:ext cx="8839200" cy="3886200"/>
          </a:xfrm>
        </p:spPr>
        <p:txBody>
          <a:bodyPr/>
          <a:lstStyle/>
          <a:p>
            <a:pPr eaLnBrk="1" hangingPunct="1"/>
            <a:r>
              <a:rPr lang="en-US" sz="2400" dirty="0" smtClean="0"/>
              <a:t>Next click the grey arrow next to Candidates in the root node to display the best G^2, </a:t>
            </a:r>
            <a:r>
              <a:rPr lang="en-US" sz="2400" dirty="0" err="1" smtClean="0"/>
              <a:t>LogWorth</a:t>
            </a:r>
            <a:r>
              <a:rPr lang="en-US" sz="2400" dirty="0" smtClean="0"/>
              <a:t> (like entropy) values and Cut Points for each independent variable.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709806"/>
            <a:ext cx="6324600" cy="4148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2490743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28600" y="1676400"/>
            <a:ext cx="8839200" cy="4495800"/>
          </a:xfrm>
        </p:spPr>
        <p:txBody>
          <a:bodyPr>
            <a:noAutofit/>
          </a:bodyPr>
          <a:lstStyle/>
          <a:p>
            <a:pPr eaLnBrk="1" hangingPunct="1"/>
            <a:r>
              <a:rPr lang="en-US" sz="3000" dirty="0" smtClean="0"/>
              <a:t>The default for JMP is to split on the node with the highest </a:t>
            </a:r>
            <a:r>
              <a:rPr lang="en-US" sz="3000" dirty="0" err="1" smtClean="0"/>
              <a:t>LogWorth</a:t>
            </a:r>
            <a:r>
              <a:rPr lang="en-US" sz="3000" dirty="0" smtClean="0"/>
              <a:t> value. In our example, we will split on GPA since this variable has the largest </a:t>
            </a:r>
            <a:r>
              <a:rPr lang="en-US" sz="3000" dirty="0" err="1" smtClean="0"/>
              <a:t>LogWorth</a:t>
            </a:r>
            <a:r>
              <a:rPr lang="en-US" sz="3000" dirty="0" smtClean="0"/>
              <a:t> value at 9.68.</a:t>
            </a:r>
          </a:p>
          <a:p>
            <a:pPr eaLnBrk="1" hangingPunct="1"/>
            <a:endParaRPr lang="en-US" sz="3000" dirty="0"/>
          </a:p>
          <a:p>
            <a:pPr eaLnBrk="1" hangingPunct="1"/>
            <a:r>
              <a:rPr lang="en-US" sz="3000" dirty="0" smtClean="0"/>
              <a:t>Click Split to create additional nodes in the tree.</a:t>
            </a:r>
          </a:p>
          <a:p>
            <a:pPr eaLnBrk="1" hangingPunct="1"/>
            <a:endParaRPr lang="en-US" sz="3000" dirty="0"/>
          </a:p>
          <a:p>
            <a:pPr eaLnBrk="1" hangingPunct="1"/>
            <a:r>
              <a:rPr lang="en-US" sz="3000" dirty="0" smtClean="0"/>
              <a:t>The </a:t>
            </a:r>
            <a:r>
              <a:rPr lang="en-US" sz="3000" dirty="0" err="1" smtClean="0"/>
              <a:t>LogWorth</a:t>
            </a:r>
            <a:r>
              <a:rPr lang="en-US" sz="3000" dirty="0" smtClean="0"/>
              <a:t> values showed us that we should split on GPA and the Cut Point shows us that the best GPA value to split on is 1.0159.</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Freshmen Retention</a:t>
            </a:r>
            <a:endParaRPr lang="en-US" sz="3200" dirty="0" smtClean="0"/>
          </a:p>
        </p:txBody>
      </p:sp>
    </p:spTree>
    <p:extLst>
      <p:ext uri="{BB962C8B-B14F-4D97-AF65-F5344CB8AC3E}">
        <p14:creationId xmlns:p14="http://schemas.microsoft.com/office/powerpoint/2010/main" val="5178398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12083</TotalTime>
  <Words>774</Words>
  <Application>Microsoft Office PowerPoint</Application>
  <PresentationFormat>On-screen Show (4:3)</PresentationFormat>
  <Paragraphs>87</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Franklin Gothic Book</vt:lpstr>
      <vt:lpstr>Wingdings 2</vt:lpstr>
      <vt:lpstr>5_Equity</vt:lpstr>
      <vt:lpstr>Villanova</vt:lpstr>
      <vt:lpstr>Decision Trees Using JMP Part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128</cp:revision>
  <cp:lastPrinted>2013-10-26T23:52:39Z</cp:lastPrinted>
  <dcterms:created xsi:type="dcterms:W3CDTF">2008-12-06T13:38:17Z</dcterms:created>
  <dcterms:modified xsi:type="dcterms:W3CDTF">2015-07-10T16:15:37Z</dcterms:modified>
</cp:coreProperties>
</file>